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10160000"/>
  <p:notesSz cx="7099300" cy="102346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0" roundtripDataSignature="AMtx7mj+Wtbtv365peIwF7k1GcVIWpG5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320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3" cy="51191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3" cy="51191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30" y="4861352"/>
            <a:ext cx="5679440" cy="460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2704"/>
            <a:ext cx="3076363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2704"/>
            <a:ext cx="3076363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ergia.nu/pinmaps/msp-exp430fr5994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lectronics-tutorials.ws/blog/wheatstone-bridge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709930" y="4861352"/>
            <a:ext cx="5679440" cy="460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 txBox="1"/>
          <p:nvPr>
            <p:ph idx="12" type="sldNum"/>
          </p:nvPr>
        </p:nvSpPr>
        <p:spPr>
          <a:xfrm>
            <a:off x="4021294" y="9722704"/>
            <a:ext cx="3076363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ec3b89cb_0_131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ec3b89cb_0_131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43ec3b89cb_0_131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3ec3b89cb_0_18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3ec3b89cb_0_183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describe what nominal value is, 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how it was calculated,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and why we wanted to normalize the data</a:t>
            </a:r>
            <a:endParaRPr/>
          </a:p>
        </p:txBody>
      </p:sp>
      <p:sp>
        <p:nvSpPr>
          <p:cNvPr id="154" name="Google Shape;154;g143ec3b89cb_0_183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3ec3b89cb_0_19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3ec3b89cb_0_193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we used FFT (a function) to isolate signals making up the strain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what’s FFT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Matlab has built-in fft but I had to extract the proper parts of dataset to utilize it fully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incorporates PSD which is val resulting from the fft function</a:t>
            </a:r>
            <a:endParaRPr/>
          </a:p>
        </p:txBody>
      </p:sp>
      <p:sp>
        <p:nvSpPr>
          <p:cNvPr id="165" name="Google Shape;165;g143ec3b89cb_0_193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ec3b89cb_0_20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3ec3b89cb_0_203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Describe commercial dataset and differences from ours</a:t>
            </a:r>
            <a:endParaRPr/>
          </a:p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why it was difficult to plot</a:t>
            </a:r>
            <a:endParaRPr/>
          </a:p>
        </p:txBody>
      </p:sp>
      <p:sp>
        <p:nvSpPr>
          <p:cNvPr id="176" name="Google Shape;176;g143ec3b89cb_0_203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3ec3b89cb_0_21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3ec3b89cb_0_213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describe figure and diff variables on it</a:t>
            </a:r>
            <a:endParaRPr/>
          </a:p>
        </p:txBody>
      </p:sp>
      <p:sp>
        <p:nvSpPr>
          <p:cNvPr id="187" name="Google Shape;187;g143ec3b89cb_0_213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2fcf55b99_1_0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g142fcf55b99_1_0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42fcf55b99_1_0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2fe56e927_0_2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4" name="Google Shape;204;g142fe56e927_0_2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42fe56e927_0_2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2fcf55b99_1_8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" name="Google Shape;214;g142fcf55b99_1_8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142fcf55b99_1_8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3f4b7d29b_0_13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7" name="Google Shape;227;g143f4b7d29b_0_13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43f4b7d29b_0_13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3ec3b89cb_0_364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3ec3b89cb_0_364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43ec3b89cb_0_364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3ec3b89cb_0_357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3ec3b89cb_0_357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Movement crucial to everyday life</a:t>
            </a:r>
            <a:endParaRPr/>
          </a:p>
        </p:txBody>
      </p:sp>
      <p:sp>
        <p:nvSpPr>
          <p:cNvPr id="59" name="Google Shape;59;g143ec3b89cb_0_357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ce7e81c2b_2_12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4" name="Google Shape;244;g13ce7e81c2b_2_12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3ce7e81c2b_2_12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3ec3b89cb_0_429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3ec3b89cb_0_429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specify who does each one</a:t>
            </a:r>
            <a:endParaRPr/>
          </a:p>
        </p:txBody>
      </p:sp>
      <p:sp>
        <p:nvSpPr>
          <p:cNvPr id="67" name="Google Shape;67;g143ec3b89cb_0_429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3ec3b89cb_0_0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3ec3b89cb_0_0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This meant being able to take field tests and process all information from them in the same day</a:t>
            </a:r>
            <a:endParaRPr/>
          </a:p>
        </p:txBody>
      </p:sp>
      <p:sp>
        <p:nvSpPr>
          <p:cNvPr id="76" name="Google Shape;76;g143ec3b89cb_0_0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3ec3b89cb_0_44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3ec3b89cb_0_44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https://energia.nu/pinmaps/msp-exp430fr5994/</a:t>
            </a:r>
            <a:r>
              <a:rPr lang="en-US"/>
              <a:t> </a:t>
            </a:r>
            <a:endParaRPr/>
          </a:p>
        </p:txBody>
      </p:sp>
      <p:sp>
        <p:nvSpPr>
          <p:cNvPr id="88" name="Google Shape;88;g143ec3b89cb_0_44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3ec3b89cb_0_88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3ec3b89cb_0_88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43ec3b89cb_0_88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3ec3b89cb_0_99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3ec3b89cb_0_99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/>
              <a:t>why are the gaps there. add timestamps later to be more efficient while we sample</a:t>
            </a:r>
            <a:endParaRPr/>
          </a:p>
        </p:txBody>
      </p:sp>
      <p:sp>
        <p:nvSpPr>
          <p:cNvPr id="110" name="Google Shape;110;g143ec3b89cb_0_99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3ec3b89cb_0_406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3ec3b89cb_0_406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43ec3b89cb_0_406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3ec3b89cb_0_109:notes"/>
          <p:cNvSpPr/>
          <p:nvPr>
            <p:ph idx="2" type="sldImg"/>
          </p:nvPr>
        </p:nvSpPr>
        <p:spPr>
          <a:xfrm>
            <a:off x="139700" y="768350"/>
            <a:ext cx="6819900" cy="3837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3ec3b89cb_0_109:notes"/>
          <p:cNvSpPr txBox="1"/>
          <p:nvPr>
            <p:ph idx="1" type="body"/>
          </p:nvPr>
        </p:nvSpPr>
        <p:spPr>
          <a:xfrm>
            <a:off x="709930" y="4861352"/>
            <a:ext cx="5679300" cy="4605300"/>
          </a:xfrm>
          <a:prstGeom prst="rect">
            <a:avLst/>
          </a:prstGeom>
        </p:spPr>
        <p:txBody>
          <a:bodyPr anchorCtr="0" anchor="t" bIns="49150" lIns="98300" spcFirstLastPara="1" rIns="98300" wrap="square" tIns="49150">
            <a:noAutofit/>
          </a:bodyPr>
          <a:lstStyle/>
          <a:p>
            <a:pPr indent="0" lvl="0" marL="0" rtl="0" algn="l"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2"/>
              </a:rPr>
              <a:t>Wheatstone Bridge Circuit and Theory of Operation (electronics-tutorials.ws)</a:t>
            </a:r>
            <a:endParaRPr/>
          </a:p>
        </p:txBody>
      </p:sp>
      <p:sp>
        <p:nvSpPr>
          <p:cNvPr id="130" name="Google Shape;130;g143ec3b89cb_0_109:notes"/>
          <p:cNvSpPr txBox="1"/>
          <p:nvPr>
            <p:ph idx="12" type="sldNum"/>
          </p:nvPr>
        </p:nvSpPr>
        <p:spPr>
          <a:xfrm>
            <a:off x="4021294" y="9722704"/>
            <a:ext cx="3076500" cy="510000"/>
          </a:xfrm>
          <a:prstGeom prst="rect">
            <a:avLst/>
          </a:prstGeom>
        </p:spPr>
        <p:txBody>
          <a:bodyPr anchorCtr="0" anchor="b" bIns="49150" lIns="98300" spcFirstLastPara="1" rIns="98300" wrap="square" tIns="49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1524000" y="3238500"/>
            <a:ext cx="71120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6D96"/>
              </a:buClr>
              <a:buSzPts val="600"/>
              <a:buFont typeface="Noto Sans Symbols"/>
              <a:buNone/>
              <a:defRPr sz="15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type="ctrTitle"/>
          </p:nvPr>
        </p:nvSpPr>
        <p:spPr>
          <a:xfrm>
            <a:off x="2307170" y="1"/>
            <a:ext cx="7852832" cy="1251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55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/>
        </p:nvSpPr>
        <p:spPr>
          <a:xfrm>
            <a:off x="1116014" y="187856"/>
            <a:ext cx="7777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/>
          <p:nvPr/>
        </p:nvSpPr>
        <p:spPr>
          <a:xfrm>
            <a:off x="0" y="-27025"/>
            <a:ext cx="10160000" cy="1278819"/>
          </a:xfrm>
          <a:prstGeom prst="rect">
            <a:avLst/>
          </a:prstGeom>
          <a:solidFill>
            <a:srgbClr val="03426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/>
          <p:nvPr/>
        </p:nvSpPr>
        <p:spPr>
          <a:xfrm>
            <a:off x="0" y="1358194"/>
            <a:ext cx="10160000" cy="422916"/>
          </a:xfrm>
          <a:prstGeom prst="rect">
            <a:avLst/>
          </a:prstGeom>
          <a:solidFill>
            <a:srgbClr val="186D9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6"/>
          <p:cNvSpPr txBox="1"/>
          <p:nvPr/>
        </p:nvSpPr>
        <p:spPr>
          <a:xfrm>
            <a:off x="2076450" y="1381336"/>
            <a:ext cx="70675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CALIFORNIA SAN DIEGO</a:t>
            </a:r>
            <a:endParaRPr b="1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6"/>
          <p:cNvSpPr/>
          <p:nvPr/>
        </p:nvSpPr>
        <p:spPr>
          <a:xfrm>
            <a:off x="179512" y="132604"/>
            <a:ext cx="1618488" cy="157276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6"/>
          <p:cNvPicPr preferRelativeResize="0"/>
          <p:nvPr/>
        </p:nvPicPr>
        <p:blipFill rotWithShape="1">
          <a:blip r:embed="rId2">
            <a:alphaModFix/>
          </a:blip>
          <a:srcRect b="0" l="19383" r="18744" t="0"/>
          <a:stretch/>
        </p:blipFill>
        <p:spPr>
          <a:xfrm>
            <a:off x="206944" y="157278"/>
            <a:ext cx="1591056" cy="152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169334" y="57764"/>
            <a:ext cx="8007009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169335" y="661256"/>
            <a:ext cx="9821333" cy="462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Char char="❖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00"/>
              <a:buChar char="❖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9875" lvl="3" marL="18288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650"/>
              <a:buChar char="❖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Char char="❖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02570" y="3672418"/>
            <a:ext cx="8636000" cy="1135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333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02570" y="2422261"/>
            <a:ext cx="86360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186D96"/>
              </a:buClr>
              <a:buSzPts val="667"/>
              <a:buNone/>
              <a:defRPr sz="1667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1333"/>
            </a:lvl3pPr>
            <a:lvl4pPr indent="-228600" lvl="3" marL="18288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4pPr>
            <a:lvl5pPr indent="-228600" lvl="4" marL="22860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5pPr>
            <a:lvl6pPr indent="-228600" lvl="5" marL="27432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6pPr>
            <a:lvl7pPr indent="-228600" lvl="6" marL="32004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7pPr>
            <a:lvl8pPr indent="-228600" lvl="7" marL="36576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8pPr>
            <a:lvl9pPr indent="-228600" lvl="8" marL="4114800" algn="l">
              <a:lnSpc>
                <a:spcPct val="100000"/>
              </a:lnSpc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584"/>
              <a:buNone/>
              <a:defRPr sz="1167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69333" y="643254"/>
            <a:ext cx="4826000" cy="477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 sz="1800"/>
            </a:lvl1pPr>
            <a:lvl2pPr indent="-2794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Char char="❖"/>
              <a:defRPr sz="1600"/>
            </a:lvl2pPr>
            <a:lvl3pPr indent="-27305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00"/>
              <a:buChar char="❖"/>
              <a:defRPr sz="1400"/>
            </a:lvl3pPr>
            <a:lvl4pPr indent="-269875" lvl="3" marL="18288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650"/>
              <a:buChar char="❖"/>
              <a:defRPr sz="1300"/>
            </a:lvl4pPr>
            <a:lvl5pPr indent="-2667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Char char="❖"/>
              <a:defRPr sz="1200"/>
            </a:lvl5pPr>
            <a:lvl6pPr indent="-276225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6pPr>
            <a:lvl7pPr indent="-276225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7pPr>
            <a:lvl8pPr indent="-276225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8pPr>
            <a:lvl9pPr indent="-276225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64667" y="643254"/>
            <a:ext cx="4826000" cy="477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 sz="1800"/>
            </a:lvl1pPr>
            <a:lvl2pPr indent="-2794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Char char="❖"/>
              <a:defRPr sz="1600"/>
            </a:lvl2pPr>
            <a:lvl3pPr indent="-27305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00"/>
              <a:buChar char="❖"/>
              <a:defRPr sz="1400"/>
            </a:lvl3pPr>
            <a:lvl4pPr indent="-269875" lvl="3" marL="18288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650"/>
              <a:buChar char="❖"/>
              <a:defRPr sz="1300"/>
            </a:lvl4pPr>
            <a:lvl5pPr indent="-2667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Char char="❖"/>
              <a:defRPr sz="1200"/>
            </a:lvl5pPr>
            <a:lvl6pPr indent="-276225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6pPr>
            <a:lvl7pPr indent="-276225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7pPr>
            <a:lvl8pPr indent="-276225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8pPr>
            <a:lvl9pPr indent="-276225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❖"/>
              <a:defRPr sz="1500"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169334" y="57764"/>
            <a:ext cx="8007009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69334" y="57764"/>
            <a:ext cx="8007009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 over Text">
  <p:cSld name="Title and 2 Content over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169333" y="661256"/>
            <a:ext cx="48260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/>
            </a:lvl1pPr>
            <a:lvl2pPr indent="-2857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2" type="body"/>
          </p:nvPr>
        </p:nvSpPr>
        <p:spPr>
          <a:xfrm>
            <a:off x="5164667" y="661256"/>
            <a:ext cx="48260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/>
            </a:lvl1pPr>
            <a:lvl2pPr indent="-2857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3" type="body"/>
          </p:nvPr>
        </p:nvSpPr>
        <p:spPr>
          <a:xfrm>
            <a:off x="169334" y="2947256"/>
            <a:ext cx="9821333" cy="2358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/>
            </a:lvl1pPr>
            <a:lvl2pPr indent="-2857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type="title"/>
          </p:nvPr>
        </p:nvSpPr>
        <p:spPr>
          <a:xfrm>
            <a:off x="169335" y="57764"/>
            <a:ext cx="7630968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>
  <p:cSld name="Title and Text over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169334" y="683064"/>
            <a:ext cx="9821333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/>
            </a:lvl1pPr>
            <a:lvl2pPr indent="-2857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169334" y="3026833"/>
            <a:ext cx="9821333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Char char="❑"/>
              <a:defRPr/>
            </a:lvl1pPr>
            <a:lvl2pPr indent="-28575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3pPr>
            <a:lvl4pPr indent="-28575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Char char="❖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type="title"/>
          </p:nvPr>
        </p:nvSpPr>
        <p:spPr>
          <a:xfrm>
            <a:off x="169335" y="57764"/>
            <a:ext cx="7630968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/>
          <p:nvPr/>
        </p:nvSpPr>
        <p:spPr>
          <a:xfrm>
            <a:off x="0" y="-2"/>
            <a:ext cx="10160000" cy="553246"/>
          </a:xfrm>
          <a:prstGeom prst="rect">
            <a:avLst/>
          </a:prstGeom>
          <a:solidFill>
            <a:srgbClr val="034262"/>
          </a:solidFill>
          <a:ln>
            <a:noFill/>
          </a:ln>
        </p:spPr>
        <p:txBody>
          <a:bodyPr anchorCtr="0" anchor="t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"/>
          <p:cNvSpPr txBox="1"/>
          <p:nvPr>
            <p:ph type="title"/>
          </p:nvPr>
        </p:nvSpPr>
        <p:spPr>
          <a:xfrm>
            <a:off x="169334" y="57764"/>
            <a:ext cx="8007009" cy="440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" type="body"/>
          </p:nvPr>
        </p:nvSpPr>
        <p:spPr>
          <a:xfrm>
            <a:off x="169334" y="697261"/>
            <a:ext cx="9821333" cy="460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6D96"/>
              </a:buClr>
              <a:buSzPts val="720"/>
              <a:buFont typeface="Noto Sans Symbols"/>
              <a:buChar char="❑"/>
              <a:defRPr b="0" i="0" sz="18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❖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❖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9875" lvl="3" marL="18288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oto Sans Symbols"/>
              <a:buChar char="❖"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Symbols"/>
              <a:buChar char="❖"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❖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❖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❖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❖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picture containing text, clipart&#10;&#10;Description automatically generated" id="13" name="Google Shape;13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6344" y="41096"/>
            <a:ext cx="1896533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arge ship in a body of water&#10;&#10;Description automatically generated" id="50" name="Google Shape;50;p1"/>
          <p:cNvPicPr preferRelativeResize="0"/>
          <p:nvPr/>
        </p:nvPicPr>
        <p:blipFill rotWithShape="1">
          <a:blip r:embed="rId3">
            <a:alphaModFix/>
          </a:blip>
          <a:srcRect b="3987" l="0" r="0" t="0"/>
          <a:stretch/>
        </p:blipFill>
        <p:spPr>
          <a:xfrm>
            <a:off x="0" y="1777380"/>
            <a:ext cx="10160000" cy="420046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>
            <p:ph type="ctrTitle"/>
          </p:nvPr>
        </p:nvSpPr>
        <p:spPr>
          <a:xfrm>
            <a:off x="2055664" y="1"/>
            <a:ext cx="8104338" cy="1251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Acquisition and Processing of </a:t>
            </a:r>
            <a:r>
              <a:rPr lang="en-US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Motion Tape Field Data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-2" y="1777380"/>
            <a:ext cx="10160000" cy="4200467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639507" y="2337442"/>
            <a:ext cx="8840982" cy="1640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</a:pPr>
            <a:r>
              <a:rPr lang="en-US" sz="250">
                <a:solidFill>
                  <a:schemeClr val="dk1"/>
                </a:solidFill>
              </a:rPr>
              <a:t>`</a:t>
            </a:r>
            <a:endParaRPr sz="2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880"/>
              <a:buNone/>
            </a:pPr>
            <a:r>
              <a:rPr lang="en-US" sz="22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Matthew Makila, Taylor Pierce, Yun-An Lin, and Prof. Ken Loh</a:t>
            </a:r>
            <a:r>
              <a:rPr lang="en-US" sz="28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aseline="30000" sz="2200">
              <a:solidFill>
                <a:srgbClr val="E36C0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6D96"/>
              </a:buClr>
              <a:buSzPts val="640"/>
              <a:buNone/>
            </a:pPr>
            <a:r>
              <a:t/>
            </a:r>
            <a:endParaRPr baseline="30000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Structural Engineering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Designing for Safety and Safety by Design 2022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Active, Responsive, Multifunctional, and Ordered-materials Research (ARMOR) Lab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6D96"/>
              </a:buClr>
              <a:buSzPts val="667"/>
              <a:buNone/>
            </a:pPr>
            <a:r>
              <a:t/>
            </a:r>
            <a:endParaRPr sz="1667">
              <a:solidFill>
                <a:schemeClr val="lt1"/>
              </a:solidFill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-4" y="5337776"/>
            <a:ext cx="10160000" cy="44004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"/>
              <a:buFont typeface="Noto Sans Symbols"/>
              <a:buNone/>
            </a:pPr>
            <a:r>
              <a:rPr b="0" i="0" lang="en-US" sz="1167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1,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4465" y="4281693"/>
            <a:ext cx="3551067" cy="85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43ec3b89cb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50" y="828425"/>
            <a:ext cx="7881507" cy="4358450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g143ec3b89cb_0_131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Data: Impedance vs. Time</a:t>
            </a:r>
            <a:endParaRPr/>
          </a:p>
        </p:txBody>
      </p:sp>
      <p:sp>
        <p:nvSpPr>
          <p:cNvPr id="147" name="Google Shape;147;g143ec3b89cb_0_131"/>
          <p:cNvSpPr txBox="1"/>
          <p:nvPr/>
        </p:nvSpPr>
        <p:spPr>
          <a:xfrm>
            <a:off x="1111975" y="5201725"/>
            <a:ext cx="749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34262"/>
                </a:solidFill>
              </a:rPr>
              <a:t>Fig. 10. The same three sample data files updated to be plotted against impedance</a:t>
            </a:r>
            <a:endParaRPr sz="1100">
              <a:solidFill>
                <a:srgbClr val="034262"/>
              </a:solidFill>
            </a:endParaRPr>
          </a:p>
        </p:txBody>
      </p:sp>
      <p:pic>
        <p:nvPicPr>
          <p:cNvPr id="148" name="Google Shape;148;g143ec3b89cb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148" y="1063125"/>
            <a:ext cx="2494077" cy="14121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g143ec3b89cb_0_131"/>
          <p:cNvSpPr/>
          <p:nvPr/>
        </p:nvSpPr>
        <p:spPr>
          <a:xfrm>
            <a:off x="1561300" y="1465800"/>
            <a:ext cx="915600" cy="308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g143ec3b89cb_0_131"/>
          <p:cNvCxnSpPr>
            <a:stCxn id="149" idx="0"/>
            <a:endCxn id="148" idx="0"/>
          </p:cNvCxnSpPr>
          <p:nvPr/>
        </p:nvCxnSpPr>
        <p:spPr>
          <a:xfrm rot="-5400000">
            <a:off x="3031300" y="51000"/>
            <a:ext cx="402600" cy="2427000"/>
          </a:xfrm>
          <a:prstGeom prst="curvedConnector3">
            <a:avLst>
              <a:gd fmla="val 15916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3ec3b89cb_0_183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r>
              <a:rPr lang="en-US"/>
              <a:t>: Normalized Impedance</a:t>
            </a:r>
            <a:endParaRPr/>
          </a:p>
        </p:txBody>
      </p:sp>
      <p:sp>
        <p:nvSpPr>
          <p:cNvPr id="157" name="Google Shape;157;g143ec3b89cb_0_183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graphically represent </a:t>
            </a: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strain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the p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revious data had to be normalized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keeps data flexible and allows differ samples to be compared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43ec3b89cb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3" y="2272233"/>
            <a:ext cx="4797124" cy="2006175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g143ec3b89cb_0_183"/>
          <p:cNvSpPr txBox="1"/>
          <p:nvPr/>
        </p:nvSpPr>
        <p:spPr>
          <a:xfrm>
            <a:off x="169313" y="4278400"/>
            <a:ext cx="483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11. Created a function to find nominal value from beginning of collected data set in order to make data flexible and easily scalable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g143ec3b89cb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42" y="1575338"/>
            <a:ext cx="4744202" cy="2703051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g143ec3b89cb_0_183"/>
          <p:cNvSpPr txBox="1"/>
          <p:nvPr/>
        </p:nvSpPr>
        <p:spPr>
          <a:xfrm>
            <a:off x="5174250" y="4278400"/>
            <a:ext cx="47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12. Graphical representation of Normalized Impedance from 3 chronologically plotted data files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3ec3b89cb_0_193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r>
              <a:rPr lang="en-US"/>
              <a:t>: Fast Fourier Transform</a:t>
            </a:r>
            <a:endParaRPr/>
          </a:p>
        </p:txBody>
      </p:sp>
      <p:sp>
        <p:nvSpPr>
          <p:cNvPr id="168" name="Google Shape;168;g143ec3b89cb_0_193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Using normalized data, calculated the Fast Fourier Transform (FFT)</a:t>
            </a:r>
            <a:endParaRPr>
              <a:solidFill>
                <a:srgbClr val="034262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800"/>
              <a:buChar char="❖"/>
            </a:pPr>
            <a:r>
              <a:rPr lang="en-US">
                <a:solidFill>
                  <a:srgbClr val="034262"/>
                </a:solidFill>
              </a:rPr>
              <a:t>Isolates signals (like breathing) and filters noise which all make up the strain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43ec3b89cb_0_193"/>
          <p:cNvSpPr txBox="1"/>
          <p:nvPr/>
        </p:nvSpPr>
        <p:spPr>
          <a:xfrm>
            <a:off x="333650" y="4424175"/>
            <a:ext cx="425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13. Function written to determine the FFT of a data table extracted from our data files.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g143ec3b89cb_0_193"/>
          <p:cNvSpPr txBox="1"/>
          <p:nvPr/>
        </p:nvSpPr>
        <p:spPr>
          <a:xfrm>
            <a:off x="5172050" y="4424175"/>
            <a:ext cx="462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14. Sample data with Power Spectral Density (PSD) plotted against Frequency. 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before (blue) and after (orange) zero average mean treatment to FFT data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g143ec3b89cb_0_193"/>
          <p:cNvPicPr preferRelativeResize="0"/>
          <p:nvPr/>
        </p:nvPicPr>
        <p:blipFill rotWithShape="1">
          <a:blip r:embed="rId3">
            <a:alphaModFix/>
          </a:blip>
          <a:srcRect b="0" l="0" r="10329" t="0"/>
          <a:stretch/>
        </p:blipFill>
        <p:spPr>
          <a:xfrm>
            <a:off x="333650" y="1992400"/>
            <a:ext cx="4255999" cy="2431776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143ec3b89cb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048" y="1777488"/>
            <a:ext cx="4626751" cy="2646676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3ec3b89cb_0_203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</a:t>
            </a:r>
            <a:r>
              <a:rPr lang="en-US"/>
              <a:t>Processing Field Samples</a:t>
            </a:r>
            <a:endParaRPr/>
          </a:p>
        </p:txBody>
      </p:sp>
      <p:sp>
        <p:nvSpPr>
          <p:cNvPr id="179" name="Google Shape;179;g143ec3b89cb_0_203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With the script complete, field tests were conducted </a:t>
            </a:r>
            <a:r>
              <a:rPr lang="en-US">
                <a:solidFill>
                  <a:srgbClr val="034262"/>
                </a:solidFill>
              </a:rPr>
              <a:t>to analyze and compare Motion Tape data with data from a commercial device.</a:t>
            </a:r>
            <a:endParaRPr>
              <a:solidFill>
                <a:srgbClr val="03426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43ec3b89cb_0_203"/>
          <p:cNvSpPr txBox="1"/>
          <p:nvPr/>
        </p:nvSpPr>
        <p:spPr>
          <a:xfrm>
            <a:off x="691500" y="4575525"/>
            <a:ext cx="425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15. Screen capture of minor portion of commercial data. The data here was recorded differently than the data from our Motion Tape.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g143ec3b89cb_0_203"/>
          <p:cNvSpPr txBox="1"/>
          <p:nvPr/>
        </p:nvSpPr>
        <p:spPr>
          <a:xfrm>
            <a:off x="5636450" y="4575525"/>
            <a:ext cx="38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16. Script function to process data from both devices and then plot all data aligned properly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g143ec3b89cb_0_203"/>
          <p:cNvPicPr preferRelativeResize="0"/>
          <p:nvPr/>
        </p:nvPicPr>
        <p:blipFill rotWithShape="1">
          <a:blip r:embed="rId3">
            <a:alphaModFix/>
          </a:blip>
          <a:srcRect b="27912" l="0" r="50057" t="0"/>
          <a:stretch/>
        </p:blipFill>
        <p:spPr>
          <a:xfrm>
            <a:off x="691500" y="1982800"/>
            <a:ext cx="4256100" cy="2592725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g143ec3b89cb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450" y="1328750"/>
            <a:ext cx="3807650" cy="3252624"/>
          </a:xfrm>
          <a:prstGeom prst="rect">
            <a:avLst/>
          </a:prstGeom>
          <a:noFill/>
          <a:ln cap="flat" cmpd="sng" w="9525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3ec3b89cb_0_213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Data: </a:t>
            </a:r>
            <a:r>
              <a:rPr lang="en-US"/>
              <a:t>Field Samples</a:t>
            </a:r>
            <a:endParaRPr/>
          </a:p>
        </p:txBody>
      </p:sp>
      <p:sp>
        <p:nvSpPr>
          <p:cNvPr id="190" name="Google Shape;190;g143ec3b89cb_0_213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The two variants of given data samples used different metrics for independent and dependent variables, so a double-axes was deployed.</a:t>
            </a:r>
            <a:endParaRPr sz="2000">
              <a:solidFill>
                <a:srgbClr val="03426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43ec3b89cb_0_213"/>
          <p:cNvSpPr txBox="1"/>
          <p:nvPr/>
        </p:nvSpPr>
        <p:spPr>
          <a:xfrm>
            <a:off x="2830450" y="5291100"/>
            <a:ext cx="449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17. Field data gathered from the commercial device (blue) plotted against our device (red).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g143ec3b89cb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150" y="1388425"/>
            <a:ext cx="4437275" cy="3902675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2fcf55b99_1_0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Results: Saving our Data</a:t>
            </a:r>
            <a:endParaRPr/>
          </a:p>
        </p:txBody>
      </p:sp>
      <p:sp>
        <p:nvSpPr>
          <p:cNvPr id="199" name="Google Shape;199;g142fcf55b99_1_0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After processing data, an exportation feature was added to save processed data</a:t>
            </a:r>
            <a:endParaRPr>
              <a:solidFill>
                <a:srgbClr val="03426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New function written to </a:t>
            </a:r>
            <a:r>
              <a:rPr lang="en-US">
                <a:solidFill>
                  <a:srgbClr val="034262"/>
                </a:solidFill>
              </a:rPr>
              <a:t>extract processed data</a:t>
            </a:r>
            <a:r>
              <a:rPr lang="en-US">
                <a:solidFill>
                  <a:srgbClr val="034262"/>
                </a:solidFill>
              </a:rPr>
              <a:t> as tables in CSV format</a:t>
            </a:r>
            <a:endParaRPr>
              <a:solidFill>
                <a:srgbClr val="034262"/>
              </a:solidFill>
            </a:endParaRPr>
          </a:p>
          <a:p>
            <a:pPr indent="-279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800"/>
              <a:buChar char="❏"/>
            </a:pPr>
            <a:r>
              <a:rPr lang="en-US">
                <a:solidFill>
                  <a:srgbClr val="034262"/>
                </a:solidFill>
              </a:rPr>
              <a:t>Utilizes format → HH:MM:SS:SSS</a:t>
            </a:r>
            <a:endParaRPr>
              <a:solidFill>
                <a:srgbClr val="034262"/>
              </a:solidFill>
            </a:endParaRPr>
          </a:p>
        </p:txBody>
      </p:sp>
      <p:pic>
        <p:nvPicPr>
          <p:cNvPr id="200" name="Google Shape;200;g142fcf55b9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871" y="1735625"/>
            <a:ext cx="4212250" cy="3140875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g142fcf55b99_1_0"/>
          <p:cNvSpPr txBox="1"/>
          <p:nvPr/>
        </p:nvSpPr>
        <p:spPr>
          <a:xfrm>
            <a:off x="2951950" y="4876500"/>
            <a:ext cx="425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Function written to save data for whole table or from user-specified intervals 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2fe56e927_0_2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Exporting Data</a:t>
            </a:r>
            <a:endParaRPr/>
          </a:p>
        </p:txBody>
      </p:sp>
      <p:sp>
        <p:nvSpPr>
          <p:cNvPr id="208" name="Google Shape;208;g142fe56e927_0_2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What if I wanted to save this interval of data?</a:t>
            </a:r>
            <a:endParaRPr>
              <a:solidFill>
                <a:srgbClr val="034262"/>
              </a:solidFill>
            </a:endParaRPr>
          </a:p>
        </p:txBody>
      </p:sp>
      <p:sp>
        <p:nvSpPr>
          <p:cNvPr id="209" name="Google Shape;209;g142fe56e927_0_2"/>
          <p:cNvSpPr txBox="1"/>
          <p:nvPr/>
        </p:nvSpPr>
        <p:spPr>
          <a:xfrm>
            <a:off x="836950" y="5287550"/>
            <a:ext cx="75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Sample datafile plotted with strain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g142fe56e92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50" y="1032188"/>
            <a:ext cx="7565128" cy="4255361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142fe56e927_0_2"/>
          <p:cNvSpPr/>
          <p:nvPr/>
        </p:nvSpPr>
        <p:spPr>
          <a:xfrm>
            <a:off x="5523700" y="1697750"/>
            <a:ext cx="1315200" cy="308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fcf55b99_1_8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Exporting Data in Portions</a:t>
            </a:r>
            <a:endParaRPr/>
          </a:p>
        </p:txBody>
      </p:sp>
      <p:sp>
        <p:nvSpPr>
          <p:cNvPr id="218" name="Google Shape;218;g142fcf55b99_1_8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Files are locally saved as a table (or portion of table as user-specified)</a:t>
            </a:r>
            <a:endParaRPr>
              <a:solidFill>
                <a:srgbClr val="034262"/>
              </a:solidFill>
            </a:endParaRPr>
          </a:p>
        </p:txBody>
      </p:sp>
      <p:sp>
        <p:nvSpPr>
          <p:cNvPr id="219" name="Google Shape;219;g142fcf55b99_1_8"/>
          <p:cNvSpPr txBox="1"/>
          <p:nvPr/>
        </p:nvSpPr>
        <p:spPr>
          <a:xfrm>
            <a:off x="5992901" y="4594850"/>
            <a:ext cx="182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2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Sample snapshot of 1 min extracted from datafile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g142fcf55b99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901" y="1758100"/>
            <a:ext cx="1821650" cy="2836750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g142fcf55b99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424" y="2338978"/>
            <a:ext cx="4954675" cy="1582450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g142fcf55b99_1_8"/>
          <p:cNvSpPr txBox="1"/>
          <p:nvPr/>
        </p:nvSpPr>
        <p:spPr>
          <a:xfrm>
            <a:off x="321426" y="3921425"/>
            <a:ext cx="49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</a:t>
            </a:r>
            <a:r>
              <a:rPr lang="en-US" sz="1100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b="0" i="0" lang="en-US" sz="1100" u="none" cap="none" strike="noStrike">
                <a:solidFill>
                  <a:srgbClr val="186D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User extracting 1 min of data during script operation</a:t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g142fcf55b99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013" y="2386275"/>
            <a:ext cx="1611571" cy="158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42fcf55b99_1_8"/>
          <p:cNvSpPr/>
          <p:nvPr/>
        </p:nvSpPr>
        <p:spPr>
          <a:xfrm>
            <a:off x="5447838" y="3023000"/>
            <a:ext cx="390900" cy="30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3426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3f4b7d29b_0_13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Summary</a:t>
            </a:r>
            <a:endParaRPr/>
          </a:p>
        </p:txBody>
      </p:sp>
      <p:sp>
        <p:nvSpPr>
          <p:cNvPr id="231" name="Google Shape;231;g143f4b7d29b_0_13"/>
          <p:cNvSpPr txBox="1"/>
          <p:nvPr>
            <p:ph idx="1" type="body"/>
          </p:nvPr>
        </p:nvSpPr>
        <p:spPr>
          <a:xfrm>
            <a:off x="169328" y="661250"/>
            <a:ext cx="7378800" cy="4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Completed script allows for rapid processing of data following collection</a:t>
            </a:r>
            <a:endParaRPr>
              <a:solidFill>
                <a:srgbClr val="03426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Several plotting schemes available for raw data, impedance, normalized impedance, and FFTs</a:t>
            </a:r>
            <a:endParaRPr>
              <a:solidFill>
                <a:srgbClr val="03426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Data can be exported on command to the millisecond</a:t>
            </a:r>
            <a:endParaRPr>
              <a:solidFill>
                <a:srgbClr val="03426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4262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34262"/>
                </a:solidFill>
              </a:rPr>
              <a:t>S</a:t>
            </a:r>
            <a:r>
              <a:rPr lang="en-US">
                <a:solidFill>
                  <a:srgbClr val="034262"/>
                </a:solidFill>
              </a:rPr>
              <a:t>cript</a:t>
            </a:r>
            <a:r>
              <a:rPr lang="en-US">
                <a:solidFill>
                  <a:srgbClr val="034262"/>
                </a:solidFill>
              </a:rPr>
              <a:t> will be deployed for </a:t>
            </a:r>
            <a:r>
              <a:rPr b="1" lang="en-US">
                <a:solidFill>
                  <a:srgbClr val="034262"/>
                </a:solidFill>
              </a:rPr>
              <a:t>future field tests</a:t>
            </a:r>
            <a:endParaRPr b="1">
              <a:solidFill>
                <a:srgbClr val="034262"/>
              </a:solidFill>
            </a:endParaRPr>
          </a:p>
        </p:txBody>
      </p:sp>
      <p:pic>
        <p:nvPicPr>
          <p:cNvPr id="232" name="Google Shape;232;g143f4b7d29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124" y="551650"/>
            <a:ext cx="2611924" cy="5163351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g143f4b7d29b_0_13"/>
          <p:cNvSpPr/>
          <p:nvPr/>
        </p:nvSpPr>
        <p:spPr>
          <a:xfrm flipH="1" rot="10800000">
            <a:off x="4208500" y="2592750"/>
            <a:ext cx="2521500" cy="1026000"/>
          </a:xfrm>
          <a:prstGeom prst="bentArrow">
            <a:avLst>
              <a:gd fmla="val 25000" name="adj1"/>
              <a:gd fmla="val 23896" name="adj2"/>
              <a:gd fmla="val 25000" name="adj3"/>
              <a:gd fmla="val 43750" name="adj4"/>
            </a:avLst>
          </a:prstGeom>
          <a:solidFill>
            <a:srgbClr val="03426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262"/>
              </a:solidFill>
            </a:endParaRPr>
          </a:p>
        </p:txBody>
      </p:sp>
      <p:sp>
        <p:nvSpPr>
          <p:cNvPr id="234" name="Google Shape;234;g143f4b7d29b_0_13"/>
          <p:cNvSpPr/>
          <p:nvPr/>
        </p:nvSpPr>
        <p:spPr>
          <a:xfrm>
            <a:off x="3464300" y="2537550"/>
            <a:ext cx="1776300" cy="55200"/>
          </a:xfrm>
          <a:prstGeom prst="rect">
            <a:avLst/>
          </a:prstGeom>
          <a:solidFill>
            <a:srgbClr val="03426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3ec3b89cb_0_364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Cited</a:t>
            </a:r>
            <a:endParaRPr/>
          </a:p>
        </p:txBody>
      </p:sp>
      <p:sp>
        <p:nvSpPr>
          <p:cNvPr id="241" name="Google Shape;241;g143ec3b89cb_0_364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342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Appelle, Aaron, et al. "Wearable Sensor Platform to Monitor Physical Exertion Using Graphene Motion Tape." </a:t>
            </a:r>
            <a:r>
              <a:rPr i="1" lang="en-US" sz="1500">
                <a:solidFill>
                  <a:srgbClr val="0342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European Workshop on Structural Health Monitoring</a:t>
            </a:r>
            <a:r>
              <a:rPr lang="en-US" sz="1500">
                <a:solidFill>
                  <a:srgbClr val="03426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Springer, Cham, 2023.</a:t>
            </a:r>
            <a:endParaRPr sz="1500">
              <a:solidFill>
                <a:srgbClr val="0342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“Guide to the LaunchPad MSP430FR5994.” </a:t>
            </a:r>
            <a:r>
              <a:rPr i="1"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Energia.nu</a:t>
            </a:r>
            <a:r>
              <a:rPr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, https://energia.nu/pinmaps/msp-exp430fr5994/. </a:t>
            </a:r>
            <a:endParaRPr sz="1500">
              <a:solidFill>
                <a:srgbClr val="0342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“Wheatstone Bridge Circuit and Theory of Operation.” </a:t>
            </a:r>
            <a:r>
              <a:rPr i="1"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Basic Electronics Tutorials</a:t>
            </a:r>
            <a:r>
              <a:rPr lang="en-US" sz="1500">
                <a:solidFill>
                  <a:srgbClr val="034262"/>
                </a:solidFill>
                <a:latin typeface="Arial"/>
                <a:ea typeface="Arial"/>
                <a:cs typeface="Arial"/>
                <a:sym typeface="Arial"/>
              </a:rPr>
              <a:t>, 8 Apr. 2021, https://www.electronics-tutorials.ws/blog/wheatstone-bridge.html. </a:t>
            </a:r>
            <a:endParaRPr sz="1500">
              <a:solidFill>
                <a:srgbClr val="0342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3ec3b89cb_0_357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2" name="Google Shape;62;g143ec3b89cb_0_357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In highly 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strenuous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 physical activity, the risk of </a:t>
            </a:r>
            <a:r>
              <a:rPr b="1"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musculoskeletal injuries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strain 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on the body is high.</a:t>
            </a:r>
            <a:endParaRPr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Wearable sensors have been created to prevent these injuries, but few capture the specific stress from our muscle engagements like </a:t>
            </a:r>
            <a:r>
              <a:rPr b="1"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Motion Tape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143ec3b89cb_0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8070"/>
            <a:ext cx="4348076" cy="289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ce7e81c2b_2_12"/>
          <p:cNvSpPr txBox="1"/>
          <p:nvPr>
            <p:ph type="title"/>
          </p:nvPr>
        </p:nvSpPr>
        <p:spPr>
          <a:xfrm>
            <a:off x="802570" y="3672418"/>
            <a:ext cx="86361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3ce7e81c2b_2_12"/>
          <p:cNvSpPr txBox="1"/>
          <p:nvPr>
            <p:ph idx="1" type="body"/>
          </p:nvPr>
        </p:nvSpPr>
        <p:spPr>
          <a:xfrm>
            <a:off x="802570" y="2422261"/>
            <a:ext cx="86361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SzPts val="667"/>
              <a:buNone/>
            </a:pPr>
            <a:r>
              <a:rPr b="1" lang="en-US" sz="3600">
                <a:solidFill>
                  <a:srgbClr val="034262"/>
                </a:solidFill>
              </a:rPr>
              <a:t>Thank you !</a:t>
            </a:r>
            <a:endParaRPr b="1" sz="3600">
              <a:solidFill>
                <a:srgbClr val="03426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3ec3b89cb_0_429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Motion Tape?</a:t>
            </a:r>
            <a:endParaRPr sz="3000"/>
          </a:p>
        </p:txBody>
      </p:sp>
      <p:sp>
        <p:nvSpPr>
          <p:cNvPr id="70" name="Google Shape;70;g143ec3b89cb_0_429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Motion Tape</a:t>
            </a:r>
            <a:r>
              <a:rPr lang="en-US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 is a graphene nanocomposite film combined with commercially-developed kinesthetic tape via spray-coating.</a:t>
            </a:r>
            <a:endParaRPr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piezoresistive material, its resistance will change as it is bent.</a:t>
            </a:r>
            <a:endParaRPr>
              <a:solidFill>
                <a:srgbClr val="1F497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43ec3b89cb_0_429"/>
          <p:cNvPicPr preferRelativeResize="0"/>
          <p:nvPr/>
        </p:nvPicPr>
        <p:blipFill rotWithShape="1">
          <a:blip r:embed="rId3">
            <a:alphaModFix/>
          </a:blip>
          <a:srcRect b="10417" l="37075" r="25580" t="19568"/>
          <a:stretch/>
        </p:blipFill>
        <p:spPr>
          <a:xfrm rot="-5400040">
            <a:off x="3971799" y="1853513"/>
            <a:ext cx="2173476" cy="3056099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g143ec3b89cb_0_429"/>
          <p:cNvSpPr txBox="1"/>
          <p:nvPr/>
        </p:nvSpPr>
        <p:spPr>
          <a:xfrm>
            <a:off x="3408525" y="4515250"/>
            <a:ext cx="33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1. A piece of Motion Tape</a:t>
            </a:r>
            <a:endParaRPr sz="1100">
              <a:solidFill>
                <a:srgbClr val="186D9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3ec3b89cb_0_0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for Study</a:t>
            </a:r>
            <a:endParaRPr sz="3000"/>
          </a:p>
        </p:txBody>
      </p:sp>
      <p:sp>
        <p:nvSpPr>
          <p:cNvPr id="79" name="Google Shape;79;g143ec3b89cb_0_0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m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ain objective was to </a:t>
            </a: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automate data processing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from the 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Motion Tape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system for </a:t>
            </a: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 field analysis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80" name="Google Shape;80;g143ec3b89cb_0_0"/>
          <p:cNvPicPr preferRelativeResize="0"/>
          <p:nvPr/>
        </p:nvPicPr>
        <p:blipFill rotWithShape="1">
          <a:blip r:embed="rId3">
            <a:alphaModFix/>
          </a:blip>
          <a:srcRect b="36137" l="0" r="0" t="22958"/>
          <a:stretch/>
        </p:blipFill>
        <p:spPr>
          <a:xfrm>
            <a:off x="1715013" y="2907700"/>
            <a:ext cx="6354875" cy="28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43ec3b89cb_0_0"/>
          <p:cNvPicPr preferRelativeResize="0"/>
          <p:nvPr/>
        </p:nvPicPr>
        <p:blipFill rotWithShape="1">
          <a:blip r:embed="rId4">
            <a:alphaModFix/>
          </a:blip>
          <a:srcRect b="10417" l="37075" r="25580" t="19568"/>
          <a:stretch/>
        </p:blipFill>
        <p:spPr>
          <a:xfrm rot="-5400038">
            <a:off x="566527" y="2202707"/>
            <a:ext cx="1377423" cy="1936758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g143ec3b89cb_0_0"/>
          <p:cNvSpPr/>
          <p:nvPr/>
        </p:nvSpPr>
        <p:spPr>
          <a:xfrm flipH="1" rot="10800000">
            <a:off x="1130350" y="3859800"/>
            <a:ext cx="827400" cy="1026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3426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262"/>
              </a:solidFill>
            </a:endParaRPr>
          </a:p>
        </p:txBody>
      </p:sp>
      <p:pic>
        <p:nvPicPr>
          <p:cNvPr id="83" name="Google Shape;83;g143ec3b89c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658" y="2482375"/>
            <a:ext cx="2432669" cy="1377426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g143ec3b89cb_0_0"/>
          <p:cNvSpPr/>
          <p:nvPr/>
        </p:nvSpPr>
        <p:spPr>
          <a:xfrm flipH="1" rot="5400000">
            <a:off x="7937500" y="3859800"/>
            <a:ext cx="827400" cy="1026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3426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426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3ec3b89cb_0_44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Steps: Data Acquisition</a:t>
            </a:r>
            <a:endParaRPr/>
          </a:p>
        </p:txBody>
      </p:sp>
      <p:sp>
        <p:nvSpPr>
          <p:cNvPr id="91" name="Google Shape;91;g143ec3b89cb_0_44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MSP430FR5994 </a:t>
            </a: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Microcontroller</a:t>
            </a: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used to gather Motion Tape sensor data to a microSD card, collecting about 90 SPS of Motion Tape data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g143ec3b89cb_0_44"/>
          <p:cNvPicPr preferRelativeResize="0"/>
          <p:nvPr/>
        </p:nvPicPr>
        <p:blipFill rotWithShape="1">
          <a:blip r:embed="rId3">
            <a:alphaModFix/>
          </a:blip>
          <a:srcRect b="7893" l="0" r="0" t="0"/>
          <a:stretch/>
        </p:blipFill>
        <p:spPr>
          <a:xfrm>
            <a:off x="275500" y="1566650"/>
            <a:ext cx="7024502" cy="37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43ec3b89cb_0_44"/>
          <p:cNvSpPr txBox="1"/>
          <p:nvPr/>
        </p:nvSpPr>
        <p:spPr>
          <a:xfrm>
            <a:off x="275475" y="5276400"/>
            <a:ext cx="702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2. MSP430 Board Schematic</a:t>
            </a:r>
            <a:endParaRPr sz="1100">
              <a:solidFill>
                <a:srgbClr val="186D96"/>
              </a:solidFill>
            </a:endParaRPr>
          </a:p>
        </p:txBody>
      </p:sp>
      <p:pic>
        <p:nvPicPr>
          <p:cNvPr id="94" name="Google Shape;94;g143ec3b89cb_0_44"/>
          <p:cNvPicPr preferRelativeResize="0"/>
          <p:nvPr/>
        </p:nvPicPr>
        <p:blipFill rotWithShape="1">
          <a:blip r:embed="rId4">
            <a:alphaModFix/>
          </a:blip>
          <a:srcRect b="33826" l="46146" r="42457" t="55212"/>
          <a:stretch/>
        </p:blipFill>
        <p:spPr>
          <a:xfrm>
            <a:off x="8340800" y="2294825"/>
            <a:ext cx="1103301" cy="1414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g143ec3b89cb_0_44"/>
          <p:cNvSpPr txBox="1"/>
          <p:nvPr/>
        </p:nvSpPr>
        <p:spPr>
          <a:xfrm>
            <a:off x="8340800" y="3709675"/>
            <a:ext cx="110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3. The microSD storage device</a:t>
            </a:r>
            <a:endParaRPr sz="1100">
              <a:solidFill>
                <a:srgbClr val="186D9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3ec3b89cb_0_88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Automating Data Collection</a:t>
            </a:r>
            <a:endParaRPr/>
          </a:p>
        </p:txBody>
      </p:sp>
      <p:sp>
        <p:nvSpPr>
          <p:cNvPr id="102" name="Google Shape;102;g143ec3b89cb_0_88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was collected from the MSP430, but what next?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Script written to extract data from the microSD card and user features were added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g143ec3b89cb_0_88"/>
          <p:cNvPicPr preferRelativeResize="0"/>
          <p:nvPr/>
        </p:nvPicPr>
        <p:blipFill rotWithShape="1">
          <a:blip r:embed="rId3">
            <a:alphaModFix/>
          </a:blip>
          <a:srcRect b="0" l="0" r="31563" t="0"/>
          <a:stretch/>
        </p:blipFill>
        <p:spPr>
          <a:xfrm>
            <a:off x="1277263" y="1763300"/>
            <a:ext cx="2755000" cy="2661650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g143ec3b89cb_0_88"/>
          <p:cNvPicPr preferRelativeResize="0"/>
          <p:nvPr/>
        </p:nvPicPr>
        <p:blipFill rotWithShape="1">
          <a:blip r:embed="rId4">
            <a:alphaModFix/>
          </a:blip>
          <a:srcRect b="0" l="0" r="22203" t="0"/>
          <a:stretch/>
        </p:blipFill>
        <p:spPr>
          <a:xfrm>
            <a:off x="5562613" y="1763300"/>
            <a:ext cx="3320126" cy="2661651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g143ec3b89cb_0_88"/>
          <p:cNvSpPr txBox="1"/>
          <p:nvPr/>
        </p:nvSpPr>
        <p:spPr>
          <a:xfrm>
            <a:off x="1277313" y="4424950"/>
            <a:ext cx="275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4. Gathering data files from inserted local disk (microSD)</a:t>
            </a:r>
            <a:endParaRPr sz="1100">
              <a:solidFill>
                <a:srgbClr val="186D96"/>
              </a:solidFill>
            </a:endParaRPr>
          </a:p>
        </p:txBody>
      </p:sp>
      <p:sp>
        <p:nvSpPr>
          <p:cNvPr id="106" name="Google Shape;106;g143ec3b89cb_0_88"/>
          <p:cNvSpPr txBox="1"/>
          <p:nvPr/>
        </p:nvSpPr>
        <p:spPr>
          <a:xfrm>
            <a:off x="5562628" y="4424950"/>
            <a:ext cx="332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5. Asking user for file selections and initiating data reformation (reformatTable)</a:t>
            </a:r>
            <a:endParaRPr sz="1100">
              <a:solidFill>
                <a:srgbClr val="186D9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3ec3b89cb_0_99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Automating Data Collection</a:t>
            </a:r>
            <a:endParaRPr/>
          </a:p>
        </p:txBody>
      </p:sp>
      <p:sp>
        <p:nvSpPr>
          <p:cNvPr id="113" name="Google Shape;113;g143ec3b89cb_0_99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Imported data had “gaps” between timestamps to take samples quickly; these had to be filled to successfully plot data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43ec3b89cb_0_99"/>
          <p:cNvSpPr txBox="1"/>
          <p:nvPr/>
        </p:nvSpPr>
        <p:spPr>
          <a:xfrm>
            <a:off x="3589501" y="4645625"/>
            <a:ext cx="298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6. In this portion, timestamp “gaps” are filled for each of the 90 samples taken in a second </a:t>
            </a:r>
            <a:endParaRPr sz="1100">
              <a:solidFill>
                <a:srgbClr val="186D96"/>
              </a:solidFill>
            </a:endParaRPr>
          </a:p>
        </p:txBody>
      </p:sp>
      <p:pic>
        <p:nvPicPr>
          <p:cNvPr id="115" name="Google Shape;115;g143ec3b89cb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91" y="1552850"/>
            <a:ext cx="2981000" cy="3092774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3ec3b89cb_0_406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Graphical Data: Raw Voltage vs. Time</a:t>
            </a:r>
            <a:endParaRPr/>
          </a:p>
        </p:txBody>
      </p:sp>
      <p:sp>
        <p:nvSpPr>
          <p:cNvPr id="122" name="Google Shape;122;g143ec3b89cb_0_406"/>
          <p:cNvSpPr txBox="1"/>
          <p:nvPr/>
        </p:nvSpPr>
        <p:spPr>
          <a:xfrm>
            <a:off x="1197200" y="4879325"/>
            <a:ext cx="749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7. Three sample data files collected over several hours plotted alongside one other in chronological order against the voltage difference</a:t>
            </a:r>
            <a:endParaRPr sz="1100">
              <a:solidFill>
                <a:srgbClr val="186D96"/>
              </a:solidFill>
            </a:endParaRPr>
          </a:p>
        </p:txBody>
      </p:sp>
      <p:pic>
        <p:nvPicPr>
          <p:cNvPr id="123" name="Google Shape;123;g143ec3b89cb_0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200" y="800875"/>
            <a:ext cx="7496037" cy="4078451"/>
          </a:xfrm>
          <a:prstGeom prst="rect">
            <a:avLst/>
          </a:prstGeom>
          <a:noFill/>
          <a:ln cap="flat" cmpd="sng" w="19050">
            <a:solidFill>
              <a:srgbClr val="03426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g143ec3b89cb_0_406"/>
          <p:cNvPicPr preferRelativeResize="0"/>
          <p:nvPr/>
        </p:nvPicPr>
        <p:blipFill rotWithShape="1">
          <a:blip r:embed="rId4">
            <a:alphaModFix/>
          </a:blip>
          <a:srcRect b="0" l="0" r="9107" t="0"/>
          <a:stretch/>
        </p:blipFill>
        <p:spPr>
          <a:xfrm>
            <a:off x="4016612" y="1440775"/>
            <a:ext cx="2126777" cy="13184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g143ec3b89cb_0_406"/>
          <p:cNvSpPr/>
          <p:nvPr/>
        </p:nvSpPr>
        <p:spPr>
          <a:xfrm>
            <a:off x="1594400" y="855025"/>
            <a:ext cx="915600" cy="308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g143ec3b89cb_0_406"/>
          <p:cNvCxnSpPr>
            <a:stCxn id="125" idx="0"/>
            <a:endCxn id="124" idx="0"/>
          </p:cNvCxnSpPr>
          <p:nvPr/>
        </p:nvCxnSpPr>
        <p:spPr>
          <a:xfrm flipH="1" rot="-5400000">
            <a:off x="3273350" y="-366125"/>
            <a:ext cx="585600" cy="3027900"/>
          </a:xfrm>
          <a:prstGeom prst="curvedConnector3">
            <a:avLst>
              <a:gd fmla="val -4066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3ec3b89cb_0_109"/>
          <p:cNvSpPr txBox="1"/>
          <p:nvPr>
            <p:ph type="title"/>
          </p:nvPr>
        </p:nvSpPr>
        <p:spPr>
          <a:xfrm>
            <a:off x="169334" y="57764"/>
            <a:ext cx="8007000" cy="4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Wheatstone Bridge and Impedance</a:t>
            </a:r>
            <a:endParaRPr/>
          </a:p>
        </p:txBody>
      </p:sp>
      <p:sp>
        <p:nvSpPr>
          <p:cNvPr id="133" name="Google Shape;133;g143ec3b89cb_0_109"/>
          <p:cNvSpPr txBox="1"/>
          <p:nvPr>
            <p:ph idx="1" type="body"/>
          </p:nvPr>
        </p:nvSpPr>
        <p:spPr>
          <a:xfrm>
            <a:off x="169335" y="661256"/>
            <a:ext cx="9821400" cy="462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After initially plotting data, it was converted into impedance.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Impedance related to supplied voltage and other circuit components via a Wheatstone Bridge.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Allows us to turn single-ended signal to differential ended signal and </a:t>
            </a:r>
            <a:r>
              <a:rPr b="1"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minimize supply noise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43ec3b89cb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425" y="2757672"/>
            <a:ext cx="1948350" cy="14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43ec3b89cb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425" y="4252000"/>
            <a:ext cx="2638425" cy="5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43ec3b89cb_0_109"/>
          <p:cNvSpPr txBox="1"/>
          <p:nvPr/>
        </p:nvSpPr>
        <p:spPr>
          <a:xfrm>
            <a:off x="6509375" y="4887550"/>
            <a:ext cx="2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143ec3b89cb_0_109"/>
          <p:cNvSpPr txBox="1"/>
          <p:nvPr/>
        </p:nvSpPr>
        <p:spPr>
          <a:xfrm>
            <a:off x="6381425" y="4764350"/>
            <a:ext cx="2754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9. Diagram of wheatstone bridge and corresponding equation relating components.</a:t>
            </a:r>
            <a:endParaRPr sz="1100">
              <a:solidFill>
                <a:srgbClr val="186D96"/>
              </a:solidFill>
            </a:endParaRPr>
          </a:p>
        </p:txBody>
      </p:sp>
      <p:sp>
        <p:nvSpPr>
          <p:cNvPr id="138" name="Google Shape;138;g143ec3b89cb_0_109"/>
          <p:cNvSpPr txBox="1"/>
          <p:nvPr/>
        </p:nvSpPr>
        <p:spPr>
          <a:xfrm>
            <a:off x="742413" y="4336625"/>
            <a:ext cx="4244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6D96"/>
                </a:solidFill>
              </a:rPr>
              <a:t>Fig. 8. The impedance value is calculated from the supplied voltage, resistance of the potentiometer, and the scaled value for voltage difference. </a:t>
            </a:r>
            <a:endParaRPr sz="1100">
              <a:solidFill>
                <a:srgbClr val="186D96"/>
              </a:solidFill>
            </a:endParaRPr>
          </a:p>
        </p:txBody>
      </p:sp>
      <p:pic>
        <p:nvPicPr>
          <p:cNvPr id="139" name="Google Shape;139;g143ec3b89cb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62" y="3436350"/>
            <a:ext cx="4244750" cy="900275"/>
          </a:xfrm>
          <a:prstGeom prst="rect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ndard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2003-02-08T17:57:16Z</dcterms:created>
  <dc:creator>Ken Loh</dc:creator>
</cp:coreProperties>
</file>